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18" r:id="rId2"/>
    <p:sldId id="256" r:id="rId3"/>
    <p:sldId id="305" r:id="rId4"/>
    <p:sldId id="265" r:id="rId5"/>
    <p:sldId id="293" r:id="rId6"/>
    <p:sldId id="257" r:id="rId7"/>
    <p:sldId id="258" r:id="rId8"/>
    <p:sldId id="274" r:id="rId9"/>
    <p:sldId id="260" r:id="rId10"/>
    <p:sldId id="298" r:id="rId11"/>
    <p:sldId id="266" r:id="rId12"/>
    <p:sldId id="286" r:id="rId13"/>
    <p:sldId id="299" r:id="rId14"/>
    <p:sldId id="279" r:id="rId15"/>
    <p:sldId id="300" r:id="rId16"/>
    <p:sldId id="301" r:id="rId17"/>
    <p:sldId id="264" r:id="rId18"/>
    <p:sldId id="276" r:id="rId19"/>
    <p:sldId id="307" r:id="rId20"/>
    <p:sldId id="308" r:id="rId21"/>
    <p:sldId id="315" r:id="rId22"/>
    <p:sldId id="316" r:id="rId23"/>
    <p:sldId id="268" r:id="rId24"/>
    <p:sldId id="269" r:id="rId25"/>
    <p:sldId id="271" r:id="rId26"/>
    <p:sldId id="272" r:id="rId27"/>
    <p:sldId id="273" r:id="rId28"/>
    <p:sldId id="317" r:id="rId29"/>
    <p:sldId id="320" r:id="rId30"/>
    <p:sldId id="321" r:id="rId31"/>
    <p:sldId id="319" r:id="rId32"/>
    <p:sldId id="28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088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72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985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3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0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0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C0A6-90C5-4818-A6A4-E35D64005D2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BD5872-89C6-46D2-9A94-24C840AF0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C31A-AE46-4F60-A382-AEE9DF78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56" y="1645298"/>
            <a:ext cx="8596668" cy="3803780"/>
          </a:xfrm>
        </p:spPr>
        <p:txBody>
          <a:bodyPr/>
          <a:lstStyle/>
          <a:p>
            <a:r>
              <a:rPr lang="en-US" sz="4800" dirty="0"/>
              <a:t>The Legacy of Faith: </a:t>
            </a:r>
            <a:br>
              <a:rPr lang="en-US" sz="4800" dirty="0"/>
            </a:br>
            <a:r>
              <a:rPr lang="en-US" sz="4800" dirty="0"/>
              <a:t>The Journey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By Brian Spielbauer</a:t>
            </a:r>
          </a:p>
        </p:txBody>
      </p:sp>
    </p:spTree>
    <p:extLst>
      <p:ext uri="{BB962C8B-B14F-4D97-AF65-F5344CB8AC3E}">
        <p14:creationId xmlns:p14="http://schemas.microsoft.com/office/powerpoint/2010/main" val="265068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Trust the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07" y="2078182"/>
            <a:ext cx="8596668" cy="397823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Don’t worry about writing it perfect the first time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Accept the fact that it is going to have between 5-10 rewrites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i="1" dirty="0">
                <a:solidFill>
                  <a:srgbClr val="FF0000"/>
                </a:solidFill>
              </a:rPr>
              <a:t>The man rode to town.  </a:t>
            </a:r>
          </a:p>
          <a:p>
            <a:pPr lvl="1"/>
            <a:r>
              <a:rPr lang="en-US" sz="3400" i="1" dirty="0">
                <a:solidFill>
                  <a:srgbClr val="FF0000"/>
                </a:solidFill>
              </a:rPr>
              <a:t>How can we make this more interesting?</a:t>
            </a:r>
          </a:p>
        </p:txBody>
      </p:sp>
    </p:spTree>
    <p:extLst>
      <p:ext uri="{BB962C8B-B14F-4D97-AF65-F5344CB8AC3E}">
        <p14:creationId xmlns:p14="http://schemas.microsoft.com/office/powerpoint/2010/main" val="53605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29" y="609600"/>
            <a:ext cx="9247031" cy="1320800"/>
          </a:xfrm>
        </p:spPr>
        <p:txBody>
          <a:bodyPr>
            <a:normAutofit/>
          </a:bodyPr>
          <a:lstStyle/>
          <a:p>
            <a:r>
              <a:rPr lang="en-US" b="1" dirty="0"/>
              <a:t>‘You can’t edit the unwritten sentence’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The good thing:  There is no time limit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bad thing:  There is no time limit!</a:t>
            </a:r>
          </a:p>
        </p:txBody>
      </p:sp>
    </p:spTree>
    <p:extLst>
      <p:ext uri="{BB962C8B-B14F-4D97-AF65-F5344CB8AC3E}">
        <p14:creationId xmlns:p14="http://schemas.microsoft.com/office/powerpoint/2010/main" val="156359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7" y="609600"/>
            <a:ext cx="9247031" cy="1320800"/>
          </a:xfrm>
        </p:spPr>
        <p:txBody>
          <a:bodyPr>
            <a:noAutofit/>
          </a:bodyPr>
          <a:lstStyle/>
          <a:p>
            <a:r>
              <a:rPr lang="en-US" sz="5400" dirty="0"/>
              <a:t>My Writing Process, Step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writing the entire story, then start over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One sentence at a time, write it more colorful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dirty="0"/>
              <a:t>Describe the feel, the smell, the fear, the nervousness</a:t>
            </a:r>
          </a:p>
          <a:p>
            <a:pPr lvl="1"/>
            <a:r>
              <a:rPr lang="en-US" sz="2400" dirty="0"/>
              <a:t>Make the reader </a:t>
            </a:r>
            <a:r>
              <a:rPr lang="en-US" sz="2400" b="1" dirty="0"/>
              <a:t>feel/sense</a:t>
            </a:r>
            <a:r>
              <a:rPr lang="en-US" sz="2400" dirty="0"/>
              <a:t> what is happening</a:t>
            </a:r>
          </a:p>
        </p:txBody>
      </p:sp>
    </p:spTree>
    <p:extLst>
      <p:ext uri="{BB962C8B-B14F-4D97-AF65-F5344CB8AC3E}">
        <p14:creationId xmlns:p14="http://schemas.microsoft.com/office/powerpoint/2010/main" val="379025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Perseverance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Overcoming obstacles and hardships to achieve a goal.</a:t>
            </a:r>
          </a:p>
          <a:p>
            <a:endParaRPr lang="en-US" sz="2800" dirty="0"/>
          </a:p>
          <a:p>
            <a:r>
              <a:rPr lang="en-US" sz="2800" dirty="0"/>
              <a:t>I had many!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Lots of ‘No’s’</a:t>
            </a:r>
          </a:p>
          <a:p>
            <a:pPr lvl="1"/>
            <a:r>
              <a:rPr lang="en-US" sz="2800" dirty="0"/>
              <a:t>My computer crashed and lost half of it!</a:t>
            </a:r>
          </a:p>
        </p:txBody>
      </p:sp>
    </p:spTree>
    <p:extLst>
      <p:ext uri="{BB962C8B-B14F-4D97-AF65-F5344CB8AC3E}">
        <p14:creationId xmlns:p14="http://schemas.microsoft.com/office/powerpoint/2010/main" val="324799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Must be Tough!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 many people will tell you it can’t happen</a:t>
            </a:r>
          </a:p>
          <a:p>
            <a:pPr lvl="1"/>
            <a:r>
              <a:rPr lang="en-US" sz="2600" dirty="0"/>
              <a:t>That you can’t do it</a:t>
            </a:r>
          </a:p>
          <a:p>
            <a:pPr lvl="1"/>
            <a:r>
              <a:rPr lang="en-US" sz="2600" dirty="0"/>
              <a:t>That your crazy for trying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i="1" dirty="0"/>
              <a:t>Never let the odds keep you from doing what in your heart you know you were meant to do!</a:t>
            </a:r>
          </a:p>
        </p:txBody>
      </p:sp>
    </p:spTree>
    <p:extLst>
      <p:ext uri="{BB962C8B-B14F-4D97-AF65-F5344CB8AC3E}">
        <p14:creationId xmlns:p14="http://schemas.microsoft.com/office/powerpoint/2010/main" val="368994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What’s your Dream?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do you think about before you go to sleep, and then again right when you wake up?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What’s that thing that keeps popping into your head, that you can’t learn enough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66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State it!  Own it!  Plan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97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It took me 9 years of working and planning to earn the great day when my book was released.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You need to start working your plan to earn your great day!</a:t>
            </a:r>
          </a:p>
        </p:txBody>
      </p:sp>
    </p:spTree>
    <p:extLst>
      <p:ext uri="{BB962C8B-B14F-4D97-AF65-F5344CB8AC3E}">
        <p14:creationId xmlns:p14="http://schemas.microsoft.com/office/powerpoint/2010/main" val="3241108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Believe in good things!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Many times I wanted to start writing, but didn’t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Too many ‘what if’s’ stopped me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600" dirty="0"/>
              <a:t>Even if its only me and God</a:t>
            </a:r>
          </a:p>
        </p:txBody>
      </p:sp>
    </p:spTree>
    <p:extLst>
      <p:ext uri="{BB962C8B-B14F-4D97-AF65-F5344CB8AC3E}">
        <p14:creationId xmlns:p14="http://schemas.microsoft.com/office/powerpoint/2010/main" val="162580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Positive Self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someone says something bad to us, we usually repeat it to ourselves at least 10 times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My life became FAR more fun when I stopped talking myself out of things, and started talking myself into things!</a:t>
            </a:r>
          </a:p>
        </p:txBody>
      </p:sp>
    </p:spTree>
    <p:extLst>
      <p:ext uri="{BB962C8B-B14F-4D97-AF65-F5344CB8AC3E}">
        <p14:creationId xmlns:p14="http://schemas.microsoft.com/office/powerpoint/2010/main" val="162105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should I write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704172" cy="3693945"/>
          </a:xfrm>
        </p:spPr>
        <p:txBody>
          <a:bodyPr>
            <a:normAutofit/>
          </a:bodyPr>
          <a:lstStyle/>
          <a:p>
            <a:r>
              <a:rPr lang="en-US" sz="2000" dirty="0"/>
              <a:t>Write about what you know, or what’s interesting to you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like to assume we are the only ones like us.  </a:t>
            </a:r>
            <a:r>
              <a:rPr lang="en-US" sz="2000" b="1" i="1" dirty="0"/>
              <a:t>It is not true!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are all different, but our fears and anxieties are very similar!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Write about what you like, and chances are there are a lot of people out there who will be I interested.</a:t>
            </a:r>
          </a:p>
        </p:txBody>
      </p:sp>
    </p:spTree>
    <p:extLst>
      <p:ext uri="{BB962C8B-B14F-4D97-AF65-F5344CB8AC3E}">
        <p14:creationId xmlns:p14="http://schemas.microsoft.com/office/powerpoint/2010/main" val="345502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124" y="662473"/>
            <a:ext cx="7766936" cy="5635691"/>
          </a:xfrm>
        </p:spPr>
        <p:txBody>
          <a:bodyPr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Tales of Lemuria </a:t>
            </a:r>
            <a:br>
              <a:rPr lang="en-US" sz="2800" b="1" i="1" dirty="0"/>
            </a:br>
            <a:r>
              <a:rPr lang="en-US" sz="2800" b="1" i="1" dirty="0"/>
              <a:t>The Demon’s Chamber - 2017</a:t>
            </a:r>
            <a:br>
              <a:rPr lang="en-US" sz="2800" b="1" i="1" dirty="0"/>
            </a:br>
            <a:r>
              <a:rPr lang="en-US" sz="2800" b="1" i="1" dirty="0"/>
              <a:t>The Three Charms - 2018</a:t>
            </a:r>
            <a:br>
              <a:rPr lang="en-US" sz="2800" b="1" i="1" dirty="0"/>
            </a:br>
            <a:r>
              <a:rPr lang="en-US" sz="2800" b="1" i="1" dirty="0"/>
              <a:t>The Child King - 2019</a:t>
            </a:r>
            <a:br>
              <a:rPr lang="en-US" sz="2800" b="1" i="1" dirty="0"/>
            </a:br>
            <a:br>
              <a:rPr lang="en-US" sz="2800" b="1" i="1" dirty="0"/>
            </a:br>
            <a:r>
              <a:rPr lang="en-US" sz="3600" b="1" i="1" dirty="0">
                <a:solidFill>
                  <a:schemeClr val="tx1"/>
                </a:solidFill>
              </a:rPr>
              <a:t>The Legacy of Faith</a:t>
            </a:r>
            <a:br>
              <a:rPr lang="en-US" sz="2800" b="1" i="1" dirty="0"/>
            </a:br>
            <a:r>
              <a:rPr lang="en-US" sz="2800" b="1" i="1" dirty="0"/>
              <a:t>The Journey - 2021</a:t>
            </a:r>
            <a:br>
              <a:rPr lang="en-US" sz="2800" b="1" i="1" dirty="0"/>
            </a:br>
            <a: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New Beginnings - 2022</a:t>
            </a:r>
            <a:b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Generations – 2023</a:t>
            </a:r>
            <a:b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3600" b="1" i="1" dirty="0">
                <a:solidFill>
                  <a:schemeClr val="tx1"/>
                </a:solidFill>
              </a:rPr>
              <a:t>The Battle - 2023</a:t>
            </a:r>
            <a:br>
              <a:rPr lang="en-US" sz="28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28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6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I write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26687" cy="4038330"/>
          </a:xfrm>
        </p:spPr>
        <p:txBody>
          <a:bodyPr>
            <a:normAutofit/>
          </a:bodyPr>
          <a:lstStyle/>
          <a:p>
            <a:r>
              <a:rPr lang="en-US" sz="2000" dirty="0"/>
              <a:t>Again, write it in a way that is interesting to you!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Don’t worry what it looks like or what it sounds like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Just get something out of your head and on paper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Then start piecing it together!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Even if its just for you!</a:t>
            </a:r>
          </a:p>
        </p:txBody>
      </p:sp>
    </p:spTree>
    <p:extLst>
      <p:ext uri="{BB962C8B-B14F-4D97-AF65-F5344CB8AC3E}">
        <p14:creationId xmlns:p14="http://schemas.microsoft.com/office/powerpoint/2010/main" val="3398823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1BCE-1CC6-47F9-A8E8-F69EC8418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667" y="330026"/>
            <a:ext cx="7766936" cy="16463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Legacy of Faith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By Brian Spielbauer</a:t>
            </a:r>
          </a:p>
        </p:txBody>
      </p:sp>
      <p:pic>
        <p:nvPicPr>
          <p:cNvPr id="5" name="Picture 4" descr="A picture containing text, mountain&#10;&#10;Description automatically generated">
            <a:extLst>
              <a:ext uri="{FF2B5EF4-FFF2-40B4-BE49-F238E27FC236}">
                <a16:creationId xmlns:a16="http://schemas.microsoft.com/office/drawing/2014/main" id="{78F5F8DE-3EAA-4281-8EA0-D50640163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870" y="2195982"/>
            <a:ext cx="5577581" cy="414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14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7D34-BDBD-4076-9A4D-0BA5F508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4A8C-DB3A-46F1-9BBA-546AC359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Walter W. Jacobs, </a:t>
            </a:r>
            <a:r>
              <a:rPr lang="en-US" i="1" dirty="0"/>
              <a:t>The First 100 Years, a History of Guttenberg, Iowa</a:t>
            </a:r>
          </a:p>
          <a:p>
            <a:r>
              <a:rPr lang="en-US" dirty="0"/>
              <a:t>Betty </a:t>
            </a:r>
            <a:r>
              <a:rPr lang="en-US" dirty="0" err="1"/>
              <a:t>Weingartner</a:t>
            </a:r>
            <a:r>
              <a:rPr lang="en-US" dirty="0"/>
              <a:t>, </a:t>
            </a:r>
            <a:r>
              <a:rPr lang="en-US" i="1" dirty="0"/>
              <a:t>The Tschohl Family History</a:t>
            </a:r>
          </a:p>
          <a:p>
            <a:r>
              <a:rPr lang="en-US" dirty="0"/>
              <a:t>Hilda Spielbauer Brooks, </a:t>
            </a:r>
            <a:r>
              <a:rPr lang="en-US" i="1" dirty="0"/>
              <a:t>Living Arrows</a:t>
            </a:r>
          </a:p>
          <a:p>
            <a:r>
              <a:rPr lang="en-US" dirty="0"/>
              <a:t>Mary </a:t>
            </a:r>
            <a:r>
              <a:rPr lang="en-US" dirty="0" err="1"/>
              <a:t>Nigg</a:t>
            </a:r>
            <a:r>
              <a:rPr lang="en-US" dirty="0"/>
              <a:t> Bartholet, </a:t>
            </a:r>
            <a:r>
              <a:rPr lang="en-US" i="1" dirty="0"/>
              <a:t>Guttenberg Memories</a:t>
            </a:r>
          </a:p>
          <a:p>
            <a:r>
              <a:rPr lang="en-US" i="1" dirty="0"/>
              <a:t>Souvenir of the Diamond Jubilee of St. Mary’s Parish, Guttenberg, Iowa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Special thanks also to my Aunt Hilda Spielbauer Brooks and Uncle Arnie Spielbauer, who terrific family history documentation greatly aided my endeavor.</a:t>
            </a:r>
          </a:p>
        </p:txBody>
      </p:sp>
    </p:spTree>
    <p:extLst>
      <p:ext uri="{BB962C8B-B14F-4D97-AF65-F5344CB8AC3E}">
        <p14:creationId xmlns:p14="http://schemas.microsoft.com/office/powerpoint/2010/main" val="271795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7205-F404-4BAD-A39F-CA569CB7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Tree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7E0EC7-D8A3-457D-8F4F-D86DC07898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1800227"/>
          <a:ext cx="8847664" cy="3971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387">
                  <a:extLst>
                    <a:ext uri="{9D8B030D-6E8A-4147-A177-3AD203B41FA5}">
                      <a16:colId xmlns:a16="http://schemas.microsoft.com/office/drawing/2014/main" val="2493552014"/>
                    </a:ext>
                  </a:extLst>
                </a:gridCol>
                <a:gridCol w="1322620">
                  <a:extLst>
                    <a:ext uri="{9D8B030D-6E8A-4147-A177-3AD203B41FA5}">
                      <a16:colId xmlns:a16="http://schemas.microsoft.com/office/drawing/2014/main" val="2663542792"/>
                    </a:ext>
                  </a:extLst>
                </a:gridCol>
                <a:gridCol w="1736316">
                  <a:extLst>
                    <a:ext uri="{9D8B030D-6E8A-4147-A177-3AD203B41FA5}">
                      <a16:colId xmlns:a16="http://schemas.microsoft.com/office/drawing/2014/main" val="2453173422"/>
                    </a:ext>
                  </a:extLst>
                </a:gridCol>
                <a:gridCol w="1449447">
                  <a:extLst>
                    <a:ext uri="{9D8B030D-6E8A-4147-A177-3AD203B41FA5}">
                      <a16:colId xmlns:a16="http://schemas.microsoft.com/office/drawing/2014/main" val="2215787874"/>
                    </a:ext>
                  </a:extLst>
                </a:gridCol>
                <a:gridCol w="1449447">
                  <a:extLst>
                    <a:ext uri="{9D8B030D-6E8A-4147-A177-3AD203B41FA5}">
                      <a16:colId xmlns:a16="http://schemas.microsoft.com/office/drawing/2014/main" val="3881186738"/>
                    </a:ext>
                  </a:extLst>
                </a:gridCol>
                <a:gridCol w="1449447">
                  <a:extLst>
                    <a:ext uri="{9D8B030D-6E8A-4147-A177-3AD203B41FA5}">
                      <a16:colId xmlns:a16="http://schemas.microsoft.com/office/drawing/2014/main" val="4194075809"/>
                    </a:ext>
                  </a:extLst>
                </a:gridCol>
              </a:tblGrid>
              <a:tr h="44796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Spielbauer / Johll / Rohner Family Tree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583582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7742427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5834332"/>
                  </a:ext>
                </a:extLst>
              </a:tr>
              <a:tr h="447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Johann Baptist Tschohl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0311488"/>
                  </a:ext>
                </a:extLst>
              </a:tr>
              <a:tr h="4479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John Baptiste Johll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6947203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Sara Fortner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6675529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Julianna Johll 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6150251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Mathias Rohner (45)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3138200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Felix Anton Rohner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Isabella Brown ('56'-86')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Francis Rohner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Frank Spielbauer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Brian Spielbauer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4723830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Lucia Kaiser 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George Spielbauer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Jackie Wessels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Jennifer Bryant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841241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Mary Brimeyer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5396574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Joseph Spielbauer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9859417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Mary Pankraz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7709894"/>
                  </a:ext>
                </a:extLst>
              </a:tr>
              <a:tr h="2389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George Spielbauer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415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12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66050-3DC3-4484-8C64-3DA583B0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Liechtenstein and Central Europe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A8A11F-8393-481D-ACB3-5EBC90C6F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798" y="1332391"/>
            <a:ext cx="5995766" cy="505781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8686AF3-D0B1-4053-BA30-78A743D0AC9E}"/>
              </a:ext>
            </a:extLst>
          </p:cNvPr>
          <p:cNvSpPr/>
          <p:nvPr/>
        </p:nvSpPr>
        <p:spPr>
          <a:xfrm>
            <a:off x="2205454" y="3298365"/>
            <a:ext cx="104775" cy="1220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BC295F-5FE5-4E22-9DDD-771F16D778C7}"/>
              </a:ext>
            </a:extLst>
          </p:cNvPr>
          <p:cNvCxnSpPr>
            <a:cxnSpLocks/>
          </p:cNvCxnSpPr>
          <p:nvPr/>
        </p:nvCxnSpPr>
        <p:spPr>
          <a:xfrm flipH="1" flipV="1">
            <a:off x="2310452" y="3359399"/>
            <a:ext cx="2343704" cy="1043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8AFE3F-B818-4829-91E8-E471F5F4FA9A}"/>
              </a:ext>
            </a:extLst>
          </p:cNvPr>
          <p:cNvSpPr txBox="1"/>
          <p:nvPr/>
        </p:nvSpPr>
        <p:spPr>
          <a:xfrm>
            <a:off x="7128769" y="2379216"/>
            <a:ext cx="25656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Lichtenstein</a:t>
            </a:r>
          </a:p>
          <a:p>
            <a:endParaRPr lang="en-US" sz="1400" dirty="0"/>
          </a:p>
          <a:p>
            <a:r>
              <a:rPr lang="en-US" sz="1400" dirty="0"/>
              <a:t>Le Havre, France    </a:t>
            </a:r>
          </a:p>
          <a:p>
            <a:endParaRPr lang="en-US" sz="1400" dirty="0"/>
          </a:p>
          <a:p>
            <a:r>
              <a:rPr lang="en-US" sz="1400" dirty="0" err="1"/>
              <a:t>Balzers</a:t>
            </a:r>
            <a:r>
              <a:rPr lang="en-US" sz="1400" dirty="0"/>
              <a:t>, </a:t>
            </a:r>
            <a:r>
              <a:rPr lang="en-US" sz="1400" dirty="0" err="1"/>
              <a:t>Voralberg</a:t>
            </a:r>
            <a:r>
              <a:rPr lang="en-US" sz="1400" dirty="0"/>
              <a:t>, Austria</a:t>
            </a:r>
          </a:p>
          <a:p>
            <a:endParaRPr lang="en-US" sz="1400" dirty="0"/>
          </a:p>
          <a:p>
            <a:r>
              <a:rPr lang="en-US" sz="1400" dirty="0"/>
              <a:t>Bavaria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05A8EC-5E17-4D1C-A84E-B43924E51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4765" y="2893881"/>
            <a:ext cx="121931" cy="14022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917826F9-0FFE-4821-B845-656F80D4E9FB}"/>
              </a:ext>
            </a:extLst>
          </p:cNvPr>
          <p:cNvSpPr/>
          <p:nvPr/>
        </p:nvSpPr>
        <p:spPr>
          <a:xfrm>
            <a:off x="8682361" y="2494625"/>
            <a:ext cx="71022" cy="88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F2BBACA-2F9C-45AD-81F8-ADE216795D50}"/>
              </a:ext>
            </a:extLst>
          </p:cNvPr>
          <p:cNvSpPr/>
          <p:nvPr/>
        </p:nvSpPr>
        <p:spPr>
          <a:xfrm>
            <a:off x="4716300" y="4304966"/>
            <a:ext cx="62144" cy="895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55F9124-1557-4540-8B94-BC4FD1B36177}"/>
              </a:ext>
            </a:extLst>
          </p:cNvPr>
          <p:cNvSpPr/>
          <p:nvPr/>
        </p:nvSpPr>
        <p:spPr>
          <a:xfrm flipH="1">
            <a:off x="9445840" y="3359399"/>
            <a:ext cx="74759" cy="696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41C0604-B443-485E-BEC6-DC91AA37DA61}"/>
              </a:ext>
            </a:extLst>
          </p:cNvPr>
          <p:cNvSpPr/>
          <p:nvPr/>
        </p:nvSpPr>
        <p:spPr>
          <a:xfrm>
            <a:off x="5101649" y="3861298"/>
            <a:ext cx="100666" cy="1183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68DB983-D2EA-4EAD-A8F7-BD7EB95B62B3}"/>
              </a:ext>
            </a:extLst>
          </p:cNvPr>
          <p:cNvSpPr/>
          <p:nvPr/>
        </p:nvSpPr>
        <p:spPr>
          <a:xfrm>
            <a:off x="8094904" y="3762606"/>
            <a:ext cx="100666" cy="1183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17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1044D-52E6-4446-882E-F4653ACF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Journey of </a:t>
            </a:r>
            <a:r>
              <a:rPr lang="en-US" dirty="0" err="1"/>
              <a:t>Tschohl’s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B23E-0087-42C3-A2B2-05BEF9359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Johann Baptiste Tschohl</a:t>
            </a:r>
          </a:p>
          <a:p>
            <a:pPr lvl="1"/>
            <a:r>
              <a:rPr lang="en-US" sz="2600" dirty="0"/>
              <a:t>3 oldest daughters came over in 1845</a:t>
            </a:r>
          </a:p>
          <a:p>
            <a:pPr lvl="1"/>
            <a:r>
              <a:rPr lang="en-US" sz="2600" dirty="0"/>
              <a:t>1 came alone in 1850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wife died, and he and his 4 sons came over in 1855</a:t>
            </a:r>
          </a:p>
          <a:p>
            <a:r>
              <a:rPr lang="en-US" sz="2800" dirty="0"/>
              <a:t>Find the </a:t>
            </a:r>
            <a:r>
              <a:rPr lang="en-US" sz="2800" dirty="0" err="1"/>
              <a:t>Serampore</a:t>
            </a:r>
            <a:r>
              <a:rPr lang="en-US" sz="2800" dirty="0"/>
              <a:t> boat list</a:t>
            </a:r>
          </a:p>
          <a:p>
            <a:r>
              <a:rPr lang="en-US" sz="2800" dirty="0"/>
              <a:t>Arrived in Guttenberg, May 15</a:t>
            </a:r>
            <a:r>
              <a:rPr lang="en-US" sz="2800" baseline="30000" dirty="0"/>
              <a:t>th</a:t>
            </a:r>
            <a:r>
              <a:rPr lang="en-US" sz="2800" dirty="0"/>
              <a:t>, 1855</a:t>
            </a:r>
          </a:p>
        </p:txBody>
      </p:sp>
    </p:spTree>
    <p:extLst>
      <p:ext uri="{BB962C8B-B14F-4D97-AF65-F5344CB8AC3E}">
        <p14:creationId xmlns:p14="http://schemas.microsoft.com/office/powerpoint/2010/main" val="1469782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0747-2B0D-41E3-9359-9BDF483F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Mathias Rohner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21DD4-E875-4F95-94A9-27B89983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Arrived by April 1</a:t>
            </a:r>
            <a:r>
              <a:rPr lang="en-US" baseline="30000" dirty="0"/>
              <a:t>st</a:t>
            </a:r>
            <a:r>
              <a:rPr lang="en-US" dirty="0"/>
              <a:t>, 1866</a:t>
            </a:r>
          </a:p>
          <a:p>
            <a:pPr lvl="1"/>
            <a:r>
              <a:rPr lang="en-US" dirty="0"/>
              <a:t>Son of a Austrian army captain.  His mother was a cousin to the eventual Arch Duke Franz Ferdinand of Austria. </a:t>
            </a:r>
            <a:r>
              <a:rPr lang="en-US" i="1" dirty="0">
                <a:solidFill>
                  <a:srgbClr val="FF0000"/>
                </a:solidFill>
              </a:rPr>
              <a:t>Who is that?</a:t>
            </a:r>
          </a:p>
          <a:p>
            <a:pPr lvl="1"/>
            <a:r>
              <a:rPr lang="en-US" dirty="0"/>
              <a:t>Wanted to avoid getting conscripted/drafted into the Austrian Army</a:t>
            </a:r>
          </a:p>
          <a:p>
            <a:pPr lvl="1"/>
            <a:r>
              <a:rPr lang="en-US" dirty="0"/>
              <a:t>Swam Lake Constance in the middle of the night to avoid the army.</a:t>
            </a:r>
          </a:p>
          <a:p>
            <a:r>
              <a:rPr lang="en-US" dirty="0"/>
              <a:t>Came to Guttenberg</a:t>
            </a:r>
          </a:p>
          <a:p>
            <a:r>
              <a:rPr lang="en-US" dirty="0"/>
              <a:t>Met his future wife, Isabella Brown as they both worked for G.F. Wiest</a:t>
            </a:r>
          </a:p>
          <a:p>
            <a:r>
              <a:rPr lang="en-US" dirty="0"/>
              <a:t>In the limestone building across from The Landing, still standing!</a:t>
            </a:r>
          </a:p>
          <a:p>
            <a:r>
              <a:rPr lang="en-US" dirty="0"/>
              <a:t>Married Isabella in 1873</a:t>
            </a:r>
          </a:p>
        </p:txBody>
      </p:sp>
    </p:spTree>
    <p:extLst>
      <p:ext uri="{BB962C8B-B14F-4D97-AF65-F5344CB8AC3E}">
        <p14:creationId xmlns:p14="http://schemas.microsoft.com/office/powerpoint/2010/main" val="1915526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26C22-B721-4F2E-9EE4-023FA665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Spielbauer &amp; Mary </a:t>
            </a:r>
            <a:r>
              <a:rPr lang="en-US" dirty="0" err="1"/>
              <a:t>Pankraz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BB07B-0F74-4DE9-964F-3818FDDD7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George came to America in the mid 1860s</a:t>
            </a:r>
          </a:p>
          <a:p>
            <a:r>
              <a:rPr lang="en-US" sz="2000" dirty="0"/>
              <a:t>Lived with/married Mary </a:t>
            </a:r>
            <a:r>
              <a:rPr lang="en-US" sz="2000" dirty="0" err="1"/>
              <a:t>Pankraz</a:t>
            </a:r>
            <a:endParaRPr lang="en-US" sz="2000" dirty="0"/>
          </a:p>
          <a:p>
            <a:r>
              <a:rPr lang="en-US" sz="2000" dirty="0"/>
              <a:t>Child was Joseph Spielbauer</a:t>
            </a:r>
          </a:p>
          <a:p>
            <a:pPr lvl="1"/>
            <a:r>
              <a:rPr lang="en-US" sz="1800" dirty="0"/>
              <a:t>Was he a Spielbauer?</a:t>
            </a:r>
          </a:p>
          <a:p>
            <a:r>
              <a:rPr lang="en-US" sz="2000" dirty="0"/>
              <a:t>Mary supposedly worked in an Austrian Palace</a:t>
            </a:r>
          </a:p>
          <a:p>
            <a:r>
              <a:rPr lang="en-US" sz="2000" dirty="0"/>
              <a:t>No marriage certificate has, to date, been found that (I am aware of)</a:t>
            </a:r>
          </a:p>
          <a:p>
            <a:pPr lvl="1"/>
            <a:r>
              <a:rPr lang="en-US" sz="1800" dirty="0"/>
              <a:t>The did have another child in 1885, Clara Spielbauer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9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473D-3E19-40DC-967C-71E741355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Spielbauer and the Castle </a:t>
            </a:r>
            <a:r>
              <a:rPr lang="en-US" dirty="0" err="1"/>
              <a:t>Dilemna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E10E-2639-4A72-8E07-11AB5565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I tried for Kaiser Wilhelm, the King of Prussia.</a:t>
            </a:r>
          </a:p>
          <a:p>
            <a:endParaRPr lang="en-US" dirty="0"/>
          </a:p>
          <a:p>
            <a:r>
              <a:rPr lang="en-US" dirty="0"/>
              <a:t>Then I looked farther south, to the Country of Bavaria.</a:t>
            </a:r>
          </a:p>
          <a:p>
            <a:endParaRPr lang="en-US" dirty="0"/>
          </a:p>
          <a:p>
            <a:pPr lvl="1"/>
            <a:r>
              <a:rPr lang="en-US" dirty="0"/>
              <a:t>King Ludwig</a:t>
            </a:r>
          </a:p>
          <a:p>
            <a:pPr lvl="1"/>
            <a:r>
              <a:rPr lang="en-US" dirty="0"/>
              <a:t>Prince Otto</a:t>
            </a:r>
          </a:p>
        </p:txBody>
      </p:sp>
    </p:spTree>
    <p:extLst>
      <p:ext uri="{BB962C8B-B14F-4D97-AF65-F5344CB8AC3E}">
        <p14:creationId xmlns:p14="http://schemas.microsoft.com/office/powerpoint/2010/main" val="1642335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FD26-CCC7-4D9E-9659-C6884FA20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677" y="494711"/>
            <a:ext cx="7766936" cy="1646302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1F6AC-5BC6-430A-BA0E-6BA58F86C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677" y="2808515"/>
            <a:ext cx="7766936" cy="2367210"/>
          </a:xfrm>
        </p:spPr>
        <p:txBody>
          <a:bodyPr/>
          <a:lstStyle/>
          <a:p>
            <a:pPr algn="l"/>
            <a:r>
              <a:rPr lang="en-US" dirty="0"/>
              <a:t>Due out on March 15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5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Grew up on a farm just outside </a:t>
            </a:r>
            <a:r>
              <a:rPr lang="en-US" sz="2400" dirty="0" err="1"/>
              <a:t>Osterdock</a:t>
            </a:r>
            <a:r>
              <a:rPr lang="en-US" sz="2400" dirty="0"/>
              <a:t>, IA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Graduated from Guttenberg High School in 1991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Graduated from William Penn University in 1996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Graduated from Bemidji State University in 2002</a:t>
            </a:r>
          </a:p>
        </p:txBody>
      </p:sp>
    </p:spTree>
    <p:extLst>
      <p:ext uri="{BB962C8B-B14F-4D97-AF65-F5344CB8AC3E}">
        <p14:creationId xmlns:p14="http://schemas.microsoft.com/office/powerpoint/2010/main" val="1330275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213D-F4A4-4FB4-8E6F-C3E3BE70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Legacy of Faith:</a:t>
            </a:r>
            <a:br>
              <a:rPr lang="en-US" dirty="0"/>
            </a:br>
            <a:r>
              <a:rPr lang="en-US" dirty="0"/>
              <a:t>New Beginnings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B9E85-18E2-4A41-92C1-112D9781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Due out March 15</a:t>
            </a:r>
            <a:r>
              <a:rPr lang="en-US" sz="2000" baseline="30000" dirty="0"/>
              <a:t>th</a:t>
            </a:r>
            <a:r>
              <a:rPr lang="en-US" sz="2000" dirty="0"/>
              <a:t>, 2022</a:t>
            </a:r>
          </a:p>
          <a:p>
            <a:r>
              <a:rPr lang="en-US" sz="2000" dirty="0"/>
              <a:t>Covers:</a:t>
            </a:r>
          </a:p>
          <a:p>
            <a:pPr lvl="1"/>
            <a:r>
              <a:rPr lang="en-US" sz="2000" dirty="0"/>
              <a:t>Mathias Rohner and his marriage to his first wife</a:t>
            </a:r>
          </a:p>
          <a:p>
            <a:pPr lvl="1"/>
            <a:r>
              <a:rPr lang="en-US" sz="2000" dirty="0"/>
              <a:t>The ongoings of the Tschohl Family in northeast Iowa and southwest Wisconsin.</a:t>
            </a:r>
          </a:p>
          <a:p>
            <a:pPr lvl="2"/>
            <a:r>
              <a:rPr lang="en-US" sz="2000" dirty="0"/>
              <a:t>Little Johnnie Tschohl goes to the Civil War</a:t>
            </a:r>
          </a:p>
          <a:p>
            <a:pPr lvl="1"/>
            <a:r>
              <a:rPr lang="en-US" sz="2000" dirty="0"/>
              <a:t>The continual development of George and Mary </a:t>
            </a:r>
            <a:r>
              <a:rPr lang="en-US" sz="2000" dirty="0" err="1"/>
              <a:t>Pankraz</a:t>
            </a:r>
            <a:r>
              <a:rPr lang="en-US" sz="2000" dirty="0"/>
              <a:t>, and Mary’s son Joseph.</a:t>
            </a:r>
          </a:p>
          <a:p>
            <a:pPr lvl="1"/>
            <a:r>
              <a:rPr lang="en-US" sz="2000" dirty="0"/>
              <a:t>We get to know more of the people and happenings in Guttenberg, Iowa.</a:t>
            </a:r>
          </a:p>
        </p:txBody>
      </p:sp>
    </p:spTree>
    <p:extLst>
      <p:ext uri="{BB962C8B-B14F-4D97-AF65-F5344CB8AC3E}">
        <p14:creationId xmlns:p14="http://schemas.microsoft.com/office/powerpoint/2010/main" val="29607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F0A66-46DB-43D1-B5CE-2BE88603A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07" y="2496273"/>
            <a:ext cx="8596668" cy="3434465"/>
          </a:xfrm>
        </p:spPr>
        <p:txBody>
          <a:bodyPr>
            <a:normAutofit/>
          </a:bodyPr>
          <a:lstStyle/>
          <a:p>
            <a:r>
              <a:rPr lang="en-US" sz="2400" dirty="0"/>
              <a:t>Story of Arnie Spielbauer and how I came into possession of my Great-Great Grandfather’s Civil War Rifle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… and how he came to have and Enfield instead of a Springfield…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Robert Lee Burris, from Unionville MO!</a:t>
            </a:r>
          </a:p>
        </p:txBody>
      </p:sp>
      <p:pic>
        <p:nvPicPr>
          <p:cNvPr id="5" name="Content Placeholder 4" descr="A picture containing accessory, case&#10;&#10;Description automatically generated">
            <a:extLst>
              <a:ext uri="{FF2B5EF4-FFF2-40B4-BE49-F238E27FC236}">
                <a16:creationId xmlns:a16="http://schemas.microsoft.com/office/drawing/2014/main" id="{15DFE96D-7ED9-4E32-8F22-07FF511D6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8"/>
          <a:stretch/>
        </p:blipFill>
        <p:spPr>
          <a:xfrm>
            <a:off x="584737" y="927261"/>
            <a:ext cx="8596668" cy="946553"/>
          </a:xfrm>
        </p:spPr>
      </p:pic>
    </p:spTree>
    <p:extLst>
      <p:ext uri="{BB962C8B-B14F-4D97-AF65-F5344CB8AC3E}">
        <p14:creationId xmlns:p14="http://schemas.microsoft.com/office/powerpoint/2010/main" val="155899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Thank you!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8618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For your time and interest!</a:t>
            </a:r>
          </a:p>
          <a:p>
            <a:endParaRPr lang="en-US" sz="3200" dirty="0"/>
          </a:p>
          <a:p>
            <a:r>
              <a:rPr lang="en-US" sz="3200" dirty="0"/>
              <a:t>Please consider leaving a review on Goodreads for The Legacy of Faith</a:t>
            </a:r>
          </a:p>
          <a:p>
            <a:pPr lvl="1"/>
            <a:r>
              <a:rPr lang="en-US" sz="3000" dirty="0"/>
              <a:t>And tell your friends and family!</a:t>
            </a:r>
          </a:p>
        </p:txBody>
      </p:sp>
    </p:spTree>
    <p:extLst>
      <p:ext uri="{BB962C8B-B14F-4D97-AF65-F5344CB8AC3E}">
        <p14:creationId xmlns:p14="http://schemas.microsoft.com/office/powerpoint/2010/main" val="346555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About me,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2600" dirty="0"/>
              <a:t>Junior High Science Teacher</a:t>
            </a:r>
          </a:p>
          <a:p>
            <a:pPr lvl="2"/>
            <a:r>
              <a:rPr lang="en-US" sz="2600" dirty="0"/>
              <a:t>1996-2000</a:t>
            </a:r>
          </a:p>
          <a:p>
            <a:pPr marL="914400" lvl="2" indent="0">
              <a:buNone/>
            </a:pPr>
            <a:endParaRPr lang="en-US" sz="1500" dirty="0"/>
          </a:p>
          <a:p>
            <a:pPr lvl="1"/>
            <a:r>
              <a:rPr lang="en-US" sz="2600" dirty="0"/>
              <a:t>College Basketball Coach</a:t>
            </a:r>
          </a:p>
          <a:p>
            <a:pPr lvl="2"/>
            <a:r>
              <a:rPr lang="en-US" sz="2600" dirty="0"/>
              <a:t>2000-2012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2600" dirty="0"/>
              <a:t>College Director of Athletics</a:t>
            </a:r>
          </a:p>
          <a:p>
            <a:pPr lvl="2"/>
            <a:r>
              <a:rPr lang="en-US" sz="2600" dirty="0"/>
              <a:t>2012-2019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2800" dirty="0"/>
              <a:t>Agent and Business Development Director</a:t>
            </a:r>
          </a:p>
          <a:p>
            <a:pPr lvl="2"/>
            <a:r>
              <a:rPr lang="en-US" sz="2600" dirty="0"/>
              <a:t>2019-present</a:t>
            </a:r>
          </a:p>
        </p:txBody>
      </p:sp>
    </p:spTree>
    <p:extLst>
      <p:ext uri="{BB962C8B-B14F-4D97-AF65-F5344CB8AC3E}">
        <p14:creationId xmlns:p14="http://schemas.microsoft.com/office/powerpoint/2010/main" val="237327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744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Wife, Jennifer (Daughter of Martha Hoch)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Daughter:  Sydney, 18</a:t>
            </a:r>
          </a:p>
          <a:p>
            <a:pPr lvl="1"/>
            <a:r>
              <a:rPr lang="en-US" sz="3200" dirty="0"/>
              <a:t>Daughter:  Allie, 15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We live if Fayette MO</a:t>
            </a:r>
          </a:p>
        </p:txBody>
      </p:sp>
    </p:spTree>
    <p:extLst>
      <p:ext uri="{BB962C8B-B14F-4D97-AF65-F5344CB8AC3E}">
        <p14:creationId xmlns:p14="http://schemas.microsoft.com/office/powerpoint/2010/main" val="131220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Beginning…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started writing The Demon’s Chamber around 2009</a:t>
            </a:r>
          </a:p>
          <a:p>
            <a:r>
              <a:rPr lang="en-US" sz="2800" dirty="0"/>
              <a:t>Did not find a publisher until 2016!</a:t>
            </a:r>
          </a:p>
          <a:p>
            <a:pPr lvl="1"/>
            <a:r>
              <a:rPr lang="en-US" sz="2600" dirty="0"/>
              <a:t>Meeting Rodney Earle</a:t>
            </a:r>
          </a:p>
          <a:p>
            <a:r>
              <a:rPr lang="en-US" sz="2800" dirty="0"/>
              <a:t>The Demon’s Chamber came out on September 1</a:t>
            </a:r>
            <a:r>
              <a:rPr lang="en-US" sz="2800" baseline="30000" dirty="0"/>
              <a:t>st</a:t>
            </a:r>
            <a:r>
              <a:rPr lang="en-US" sz="2800" dirty="0"/>
              <a:t>, 2017</a:t>
            </a:r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82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Tales of Lemuria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Fantasy books about dwarf brothers who have to lead their people after their father is murdered.</a:t>
            </a:r>
          </a:p>
          <a:p>
            <a:r>
              <a:rPr lang="en-US" sz="2800" dirty="0"/>
              <a:t>Overcome many obstacles, including one angry demon, to the end of their journey.</a:t>
            </a:r>
          </a:p>
          <a:p>
            <a:r>
              <a:rPr lang="en-US" sz="2800" dirty="0"/>
              <a:t>Trilogy, similar to Lord of the Rings.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80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693EF-5CBE-4BE9-B673-23708749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Historical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06D8E-B7B9-4259-A66C-0AA6B29E3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Taking a historical event and making up a fictional story within the greater context of what was going on at the time.</a:t>
            </a:r>
          </a:p>
          <a:p>
            <a:r>
              <a:rPr lang="en-US" dirty="0"/>
              <a:t>What is the difference between writing historical fiction and fantasy?</a:t>
            </a:r>
          </a:p>
          <a:p>
            <a:r>
              <a:rPr lang="en-US" dirty="0"/>
              <a:t>In historical fiction there is a lot of details you must look up and get right.  There is a framework of events to work within.</a:t>
            </a:r>
          </a:p>
          <a:p>
            <a:r>
              <a:rPr lang="en-US" dirty="0"/>
              <a:t>In fantasy, you get to/have to make up everything!  </a:t>
            </a:r>
          </a:p>
          <a:p>
            <a:r>
              <a:rPr lang="en-US" dirty="0"/>
              <a:t>Both can be daunting tasks!</a:t>
            </a:r>
          </a:p>
        </p:txBody>
      </p:sp>
    </p:spTree>
    <p:extLst>
      <p:ext uri="{BB962C8B-B14F-4D97-AF65-F5344CB8AC3E}">
        <p14:creationId xmlns:p14="http://schemas.microsoft.com/office/powerpoint/2010/main" val="28721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My Writing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00856"/>
            <a:ext cx="8596668" cy="4431503"/>
          </a:xfrm>
        </p:spPr>
        <p:txBody>
          <a:bodyPr>
            <a:normAutofit/>
          </a:bodyPr>
          <a:lstStyle/>
          <a:p>
            <a:r>
              <a:rPr lang="en-US" sz="2400" dirty="0"/>
              <a:t>I write every day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One word at a time, one sentence at time, one paragraph at a time.</a:t>
            </a:r>
          </a:p>
          <a:p>
            <a:endParaRPr lang="en-US" sz="2400" dirty="0"/>
          </a:p>
          <a:p>
            <a:r>
              <a:rPr lang="en-US" sz="2400" dirty="0"/>
              <a:t>Even when it was bad, especially when it was bad, I write.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02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745</TotalTime>
  <Words>1368</Words>
  <Application>Microsoft Office PowerPoint</Application>
  <PresentationFormat>Widescreen</PresentationFormat>
  <Paragraphs>204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Trebuchet MS</vt:lpstr>
      <vt:lpstr>Wingdings 3</vt:lpstr>
      <vt:lpstr>Facet</vt:lpstr>
      <vt:lpstr>The Legacy of Faith:  The Journey  By Brian Spielbauer</vt:lpstr>
      <vt:lpstr>Tales of Lemuria  The Demon’s Chamber - 2017 The Three Charms - 2018 The Child King - 2019  The Legacy of Faith The Journey - 2021 New Beginnings - 2022 Generations – 2023  The Battle - 2023 </vt:lpstr>
      <vt:lpstr>About me…</vt:lpstr>
      <vt:lpstr>About me, continued…</vt:lpstr>
      <vt:lpstr>Family</vt:lpstr>
      <vt:lpstr>The Beginning…</vt:lpstr>
      <vt:lpstr>The Tales of Lemuria</vt:lpstr>
      <vt:lpstr>Writing Historical Fiction</vt:lpstr>
      <vt:lpstr>My Writing Process</vt:lpstr>
      <vt:lpstr>Trust the Process </vt:lpstr>
      <vt:lpstr>‘You can’t edit the unwritten sentence’ </vt:lpstr>
      <vt:lpstr>My Writing Process, Step 2:</vt:lpstr>
      <vt:lpstr>Perseverance</vt:lpstr>
      <vt:lpstr>Must be Tough!</vt:lpstr>
      <vt:lpstr>What’s your Dream?</vt:lpstr>
      <vt:lpstr>State it!  Own it!  Plan it!</vt:lpstr>
      <vt:lpstr>Believe in good things!</vt:lpstr>
      <vt:lpstr>Positive Self Talk</vt:lpstr>
      <vt:lpstr>What should I write about?</vt:lpstr>
      <vt:lpstr>How should I write it? </vt:lpstr>
      <vt:lpstr>The Legacy of Faith By Brian Spielbauer</vt:lpstr>
      <vt:lpstr>Special Thanks!</vt:lpstr>
      <vt:lpstr>Family Tree</vt:lpstr>
      <vt:lpstr>Liechtenstein and Central Europe</vt:lpstr>
      <vt:lpstr>The Journey of Tschohl’s</vt:lpstr>
      <vt:lpstr>Mathias Rohner</vt:lpstr>
      <vt:lpstr>George Spielbauer &amp; Mary Pankraz</vt:lpstr>
      <vt:lpstr>Joseph Spielbauer and the Castle Dilemna…</vt:lpstr>
      <vt:lpstr>PowerPoint Presentation</vt:lpstr>
      <vt:lpstr>The Legacy of Faith: New Beginnings</vt:lpstr>
      <vt:lpstr>Story of Arnie Spielbauer and how I came into possession of my Great-Great Grandfather’s Civil War Rifle  … and how he came to have and Enfield instead of a Springfield…  - Robert Lee Burris, from Unionville MO!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 of Lemuria: The Demon’s Chamber</dc:title>
  <dc:creator>Staff</dc:creator>
  <cp:lastModifiedBy>Brian Spielbauer</cp:lastModifiedBy>
  <cp:revision>43</cp:revision>
  <dcterms:created xsi:type="dcterms:W3CDTF">2017-09-16T22:30:27Z</dcterms:created>
  <dcterms:modified xsi:type="dcterms:W3CDTF">2021-09-15T17:14:31Z</dcterms:modified>
</cp:coreProperties>
</file>